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2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Category 1</cx:pt>
          <cx:pt idx="1">Category 2</cx:pt>
          <cx:pt idx="2">Category 3</cx:pt>
          <cx:pt idx="3">Category 4</cx:pt>
          <cx:pt idx="4">Category 5</cx:pt>
        </cx:lvl>
      </cx:strDim>
      <cx:numDim type="val">
        <cx:f>Sheet1!$B$2:$B$6</cx:f>
        <cx:lvl ptCount="5" formatCode="Основной">
          <cx:pt idx="0">5000</cx:pt>
          <cx:pt idx="1">4000</cx:pt>
          <cx:pt idx="2">3000</cx:pt>
          <cx:pt idx="3">1000</cx:pt>
          <cx:pt idx="4">250</cx:pt>
        </cx:lvl>
      </cx:numDim>
    </cx:data>
  </cx:chartData>
  <cx:chart>
    <cx:title pos="t" align="ctr" overlay="0"/>
    <cx:plotArea>
      <cx:plotAreaRegion>
        <cx:series layoutId="funnel" uniqueId="{98995641-EF9C-4176-BA88-CCDC64A003E1}">
          <cx:tx>
            <cx:txData>
              <cx:f>Sheet1!$B$1</cx:f>
              <cx:v>Series1</cx:v>
            </cx:txData>
          </cx:tx>
          <cx:dataLabels>
            <cx:visibility seriesName="0" categoryName="0" value="1"/>
          </cx:dataLabels>
          <cx:dataId val="0"/>
        </cx:series>
      </cx:plotAreaRegion>
      <cx:axis id="1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BB57AD-BDC2-0C11-A360-614956D64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" y="3330575"/>
            <a:ext cx="9822611" cy="33909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61253"/>
            <a:ext cx="7858991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546561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2" y="495415"/>
            <a:ext cx="11315700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1" y="2005012"/>
            <a:ext cx="11461173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2" y="495415"/>
            <a:ext cx="11315700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1" y="2005012"/>
            <a:ext cx="11461173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DFC0DD-62AD-B659-A12F-5BFF8C91B25A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285D7-477A-8C41-95E5-E41F2B07E82F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29DE9E78-36DC-E601-8F5E-42ED4265B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hyperlink" Target="https://free-slides.net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free-vector/flat-university-landing-page_4673206.htm#query=business%20school&amp;position=22&amp;from_view=search&amp;track=ais" TargetMode="External"/><Relationship Id="rId4" Type="http://schemas.openxmlformats.org/officeDocument/2006/relationships/hyperlink" Target="https://www.freepik.com/free-photo/close-up-woman-holding-book_12977090.htm#page=4&amp;query=business%20school&amp;position=16&amp;from_view=search&amp;track=a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861253"/>
            <a:ext cx="9272156" cy="2387600"/>
          </a:xfrm>
        </p:spPr>
        <p:txBody>
          <a:bodyPr>
            <a:normAutofit/>
          </a:bodyPr>
          <a:lstStyle/>
          <a:p>
            <a:r>
              <a:rPr lang="en-US" sz="8000" dirty="0"/>
              <a:t>Business school</a:t>
            </a:r>
            <a:endParaRPr lang="ru-RU" sz="8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B959F6E-07B7-11AE-775A-F3AF54FC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1823631" y="1665164"/>
            <a:ext cx="8738622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5"/>
                </a:solidFill>
              </a:rPr>
              <a:t>THANK YOU</a:t>
            </a:r>
            <a:endParaRPr lang="ru-RU" sz="7200" b="1" dirty="0">
              <a:solidFill>
                <a:schemeClr val="accent5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371" y="4939519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45371" y="4935448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45371" y="4935448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45371" y="4935448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3020441" y="3037158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</a:rPr>
              <a:t>Lorem ipsum dolor sit </a:t>
            </a:r>
            <a:r>
              <a:rPr lang="en-US" sz="1600" dirty="0" err="1">
                <a:solidFill>
                  <a:schemeClr val="accent5"/>
                </a:solidFill>
              </a:rPr>
              <a:t>amet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consectetur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adipiscing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elit</a:t>
            </a:r>
            <a:r>
              <a:rPr lang="en-US" sz="1600" dirty="0">
                <a:solidFill>
                  <a:schemeClr val="accent5"/>
                </a:solidFill>
              </a:rPr>
              <a:t>, sed do </a:t>
            </a:r>
            <a:r>
              <a:rPr lang="en-US" sz="1600" dirty="0" err="1">
                <a:solidFill>
                  <a:schemeClr val="accent5"/>
                </a:solidFill>
              </a:rPr>
              <a:t>eiusmod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tempor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incididunt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ut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labore</a:t>
            </a:r>
            <a:r>
              <a:rPr lang="en-US" sz="1600" dirty="0">
                <a:solidFill>
                  <a:schemeClr val="accent5"/>
                </a:solidFill>
              </a:rPr>
              <a:t> et dolore magna </a:t>
            </a:r>
            <a:r>
              <a:rPr lang="en-US" sz="1600" dirty="0" err="1">
                <a:solidFill>
                  <a:schemeClr val="accent5"/>
                </a:solidFill>
              </a:rPr>
              <a:t>aliqua</a:t>
            </a:r>
            <a:r>
              <a:rPr lang="en-US" sz="1600" dirty="0">
                <a:solidFill>
                  <a:schemeClr val="accent5"/>
                </a:solidFill>
              </a:rPr>
              <a:t>. </a:t>
            </a:r>
            <a:endParaRPr lang="ru-RU" sz="1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5"/>
                </a:solidFill>
              </a:rPr>
              <a:t>Ut </a:t>
            </a:r>
            <a:r>
              <a:rPr lang="en-US" sz="1600" dirty="0" err="1">
                <a:solidFill>
                  <a:schemeClr val="accent5"/>
                </a:solidFill>
              </a:rPr>
              <a:t>enim</a:t>
            </a:r>
            <a:r>
              <a:rPr lang="en-US" sz="1600" dirty="0">
                <a:solidFill>
                  <a:schemeClr val="accent5"/>
                </a:solidFill>
              </a:rPr>
              <a:t> ad minim </a:t>
            </a:r>
            <a:r>
              <a:rPr lang="en-US" sz="1600" dirty="0" err="1">
                <a:solidFill>
                  <a:schemeClr val="accent5"/>
                </a:solidFill>
              </a:rPr>
              <a:t>veniam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quis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nostrud</a:t>
            </a:r>
            <a:r>
              <a:rPr lang="en-US" sz="1600" dirty="0">
                <a:solidFill>
                  <a:schemeClr val="accent5"/>
                </a:solidFill>
              </a:rPr>
              <a:t> exercitation </a:t>
            </a:r>
            <a:r>
              <a:rPr lang="en-US" sz="1600" dirty="0" err="1">
                <a:solidFill>
                  <a:schemeClr val="accent5"/>
                </a:solidFill>
              </a:rPr>
              <a:t>ullamco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laboris</a:t>
            </a:r>
            <a:r>
              <a:rPr lang="en-US" sz="1600" dirty="0">
                <a:solidFill>
                  <a:schemeClr val="accent5"/>
                </a:solidFill>
              </a:rPr>
              <a:t> nisi </a:t>
            </a:r>
            <a:r>
              <a:rPr lang="en-US" sz="1600" dirty="0" err="1">
                <a:solidFill>
                  <a:schemeClr val="accent5"/>
                </a:solidFill>
              </a:rPr>
              <a:t>ut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aliquip</a:t>
            </a:r>
            <a:r>
              <a:rPr lang="en-US" sz="1600" dirty="0">
                <a:solidFill>
                  <a:schemeClr val="accent5"/>
                </a:solidFill>
              </a:rPr>
              <a:t> ex </a:t>
            </a:r>
            <a:r>
              <a:rPr lang="en-US" sz="1600" dirty="0" err="1">
                <a:solidFill>
                  <a:schemeClr val="accent5"/>
                </a:solidFill>
              </a:rPr>
              <a:t>ea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commodo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consequat</a:t>
            </a:r>
            <a:r>
              <a:rPr lang="en-US" sz="1600" dirty="0">
                <a:solidFill>
                  <a:schemeClr val="accent5"/>
                </a:solidFill>
              </a:rPr>
              <a:t>. </a:t>
            </a:r>
            <a:endParaRPr lang="ru-RU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-399355" y="2394000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4"/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E05E1-BDBC-4AA0-9D3D-7CD1139B86AE}"/>
              </a:ext>
            </a:extLst>
          </p:cNvPr>
          <p:cNvSpPr txBox="1"/>
          <p:nvPr/>
        </p:nvSpPr>
        <p:spPr>
          <a:xfrm>
            <a:off x="519545" y="4824082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Lorem ipsum dolor sit </a:t>
            </a:r>
            <a:r>
              <a:rPr lang="en-US" sz="2000" dirty="0" err="1">
                <a:solidFill>
                  <a:schemeClr val="accent4"/>
                </a:solidFill>
              </a:rPr>
              <a:t>amet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consectetur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adipiscing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elit</a:t>
            </a:r>
            <a:r>
              <a:rPr lang="en-US" sz="2000" dirty="0">
                <a:solidFill>
                  <a:schemeClr val="accent4"/>
                </a:solidFill>
              </a:rPr>
              <a:t>, sed do </a:t>
            </a:r>
            <a:r>
              <a:rPr lang="en-US" sz="2000" dirty="0" err="1">
                <a:solidFill>
                  <a:schemeClr val="accent4"/>
                </a:solidFill>
              </a:rPr>
              <a:t>eiusmod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tempor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incididunt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ut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labore</a:t>
            </a:r>
            <a:r>
              <a:rPr lang="en-US" sz="2000" dirty="0">
                <a:solidFill>
                  <a:schemeClr val="accent4"/>
                </a:solidFill>
              </a:rPr>
              <a:t> et dolore magna </a:t>
            </a:r>
            <a:r>
              <a:rPr lang="en-US" sz="2000" dirty="0" err="1">
                <a:solidFill>
                  <a:schemeClr val="accent4"/>
                </a:solidFill>
              </a:rPr>
              <a:t>aliqua</a:t>
            </a:r>
            <a:r>
              <a:rPr lang="en-US" sz="2000" dirty="0">
                <a:solidFill>
                  <a:schemeClr val="accent4"/>
                </a:solidFill>
              </a:rPr>
              <a:t>. 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8E2FBD4-7D4E-7BD4-9FFE-AC64D436B27A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1" y="2005012"/>
            <a:ext cx="901181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A50DD-77BF-EFD4-C231-3D9BE56EC23A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498" y="2387381"/>
            <a:ext cx="3389570" cy="3481954"/>
          </a:xfrm>
          <a:effectLst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 descr="Учащиеся, делающие записи на занятии">
            <a:extLst>
              <a:ext uri="{FF2B5EF4-FFF2-40B4-BE49-F238E27FC236}">
                <a16:creationId xmlns:a16="http://schemas.microsoft.com/office/drawing/2014/main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65" y="2387381"/>
            <a:ext cx="4510737" cy="300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B1BC626-2EBD-50D9-6A16-BD04EE05299B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1544300" y="2321710"/>
            <a:ext cx="2886075" cy="31805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2611100" y="1980408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2620626" y="196574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4834609" y="232171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4834608" y="2759859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5901409" y="1980408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5910934" y="199107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1569696" y="2759859"/>
            <a:ext cx="2809876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992C633-D670-7E81-741E-64FC0E4D5495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FC55492-F410-41C3-AC0A-1F9A41FDB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90496"/>
              </p:ext>
            </p:extLst>
          </p:nvPr>
        </p:nvGraphicFramePr>
        <p:xfrm>
          <a:off x="363681" y="2475235"/>
          <a:ext cx="8815044" cy="34609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03761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03761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03761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03761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50ACA6C-C9C1-91F0-9672-CAC30DFD633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714C0-ABBA-441F-922D-7C6DD2B8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8C8F78DC-2F89-F584-9880-FEE64385990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05435892"/>
                  </p:ext>
                </p:extLst>
              </p:nvPr>
            </p:nvGraphicFramePr>
            <p:xfrm>
              <a:off x="363538" y="2005013"/>
              <a:ext cx="8827115" cy="43513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Content Placeholder 7">
                <a:extLst>
                  <a:ext uri="{FF2B5EF4-FFF2-40B4-BE49-F238E27FC236}">
                    <a16:creationId xmlns:a16="http://schemas.microsoft.com/office/drawing/2014/main" id="{8C8F78DC-2F89-F584-9880-FEE6438599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538" y="2005013"/>
                <a:ext cx="8827115" cy="435133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28DF2AD-31AE-CADE-C00E-3F98918278B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7" name="Нижний колонтитул 4">
            <a:extLst>
              <a:ext uri="{FF2B5EF4-FFF2-40B4-BE49-F238E27FC236}">
                <a16:creationId xmlns:a16="http://schemas.microsoft.com/office/drawing/2014/main" id="{91B418DE-9B97-4BA5-9D66-C129C3FA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0" name="Прямоугольник: усеченные верхние углы 69">
            <a:extLst>
              <a:ext uri="{FF2B5EF4-FFF2-40B4-BE49-F238E27FC236}">
                <a16:creationId xmlns:a16="http://schemas.microsoft.com/office/drawing/2014/main" id="{BE06B9E7-CD91-4C36-B9FB-A1144E253FCF}"/>
              </a:ext>
            </a:extLst>
          </p:cNvPr>
          <p:cNvSpPr/>
          <p:nvPr/>
        </p:nvSpPr>
        <p:spPr>
          <a:xfrm>
            <a:off x="1584662" y="2716563"/>
            <a:ext cx="1456887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: усеченные верхние углы 70">
            <a:extLst>
              <a:ext uri="{FF2B5EF4-FFF2-40B4-BE49-F238E27FC236}">
                <a16:creationId xmlns:a16="http://schemas.microsoft.com/office/drawing/2014/main" id="{B7AF829E-7F53-41A1-8E2E-370E31713CAC}"/>
              </a:ext>
            </a:extLst>
          </p:cNvPr>
          <p:cNvSpPr/>
          <p:nvPr/>
        </p:nvSpPr>
        <p:spPr>
          <a:xfrm>
            <a:off x="4459834" y="2716563"/>
            <a:ext cx="1453991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: усеченные верхние углы 71">
            <a:extLst>
              <a:ext uri="{FF2B5EF4-FFF2-40B4-BE49-F238E27FC236}">
                <a16:creationId xmlns:a16="http://schemas.microsoft.com/office/drawing/2014/main" id="{3267B2DB-3F6A-486A-A0DB-07BA9EB17098}"/>
              </a:ext>
            </a:extLst>
          </p:cNvPr>
          <p:cNvSpPr/>
          <p:nvPr/>
        </p:nvSpPr>
        <p:spPr>
          <a:xfrm>
            <a:off x="7109595" y="2722187"/>
            <a:ext cx="1462499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: усеченные верхние углы 72">
            <a:extLst>
              <a:ext uri="{FF2B5EF4-FFF2-40B4-BE49-F238E27FC236}">
                <a16:creationId xmlns:a16="http://schemas.microsoft.com/office/drawing/2014/main" id="{455664E2-3FA0-4374-87E3-DE950C99E7D4}"/>
              </a:ext>
            </a:extLst>
          </p:cNvPr>
          <p:cNvSpPr/>
          <p:nvPr/>
        </p:nvSpPr>
        <p:spPr>
          <a:xfrm>
            <a:off x="9702251" y="2722189"/>
            <a:ext cx="1453500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078C6C70-6354-48E7-B35D-97D81845847E}"/>
              </a:ext>
            </a:extLst>
          </p:cNvPr>
          <p:cNvSpPr/>
          <p:nvPr/>
        </p:nvSpPr>
        <p:spPr>
          <a:xfrm>
            <a:off x="0" y="2990289"/>
            <a:ext cx="12087251" cy="1622860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0AA5302A-454C-4C86-BDB9-950464561D98}"/>
              </a:ext>
            </a:extLst>
          </p:cNvPr>
          <p:cNvSpPr/>
          <p:nvPr/>
        </p:nvSpPr>
        <p:spPr>
          <a:xfrm>
            <a:off x="754451" y="3032996"/>
            <a:ext cx="10515600" cy="1537447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0B52D8B7-785F-4D98-BCDF-57A923A6D37D}"/>
              </a:ext>
            </a:extLst>
          </p:cNvPr>
          <p:cNvSpPr/>
          <p:nvPr/>
        </p:nvSpPr>
        <p:spPr>
          <a:xfrm rot="5400000">
            <a:off x="9270399" y="3553193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E14D8C8D-C537-47B0-BA1F-8EB488F2DA13}"/>
              </a:ext>
            </a:extLst>
          </p:cNvPr>
          <p:cNvSpPr/>
          <p:nvPr/>
        </p:nvSpPr>
        <p:spPr>
          <a:xfrm>
            <a:off x="8283965" y="3826625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EB85F0D-0B00-48D1-98FB-D5203D929598}"/>
              </a:ext>
            </a:extLst>
          </p:cNvPr>
          <p:cNvSpPr/>
          <p:nvPr/>
        </p:nvSpPr>
        <p:spPr>
          <a:xfrm>
            <a:off x="8418965" y="3524859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DCB1CC1-A426-41B5-B0DE-1300208B039F}"/>
              </a:ext>
            </a:extLst>
          </p:cNvPr>
          <p:cNvSpPr/>
          <p:nvPr/>
        </p:nvSpPr>
        <p:spPr>
          <a:xfrm rot="16200000">
            <a:off x="9440852" y="3570886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1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45FA796-551A-4335-95F8-8B6DFCADD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419" y="3127760"/>
            <a:ext cx="404429" cy="404429"/>
          </a:xfrm>
          <a:prstGeom prst="rect">
            <a:avLst/>
          </a:prstGeom>
        </p:spPr>
      </p:pic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8DB9E58B-E224-4408-8713-5359C830B5CC}"/>
              </a:ext>
            </a:extLst>
          </p:cNvPr>
          <p:cNvSpPr/>
          <p:nvPr/>
        </p:nvSpPr>
        <p:spPr>
          <a:xfrm rot="5400000">
            <a:off x="6677744" y="3553191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BF89CB1-1A9D-4414-AEBE-5D08AD2FD573}"/>
              </a:ext>
            </a:extLst>
          </p:cNvPr>
          <p:cNvSpPr/>
          <p:nvPr/>
        </p:nvSpPr>
        <p:spPr>
          <a:xfrm>
            <a:off x="5691310" y="3826623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3B62BA3F-5AC1-4947-B12D-8E3C35A51F05}"/>
              </a:ext>
            </a:extLst>
          </p:cNvPr>
          <p:cNvSpPr/>
          <p:nvPr/>
        </p:nvSpPr>
        <p:spPr>
          <a:xfrm>
            <a:off x="5826310" y="3524857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E5F207B-3EC9-460C-98E9-582618D7DD07}"/>
              </a:ext>
            </a:extLst>
          </p:cNvPr>
          <p:cNvSpPr/>
          <p:nvPr/>
        </p:nvSpPr>
        <p:spPr>
          <a:xfrm rot="16200000">
            <a:off x="6848197" y="3570884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90B1EFCD-8699-4D85-A238-5CCB14679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98764" y="3127758"/>
            <a:ext cx="404429" cy="404429"/>
          </a:xfrm>
          <a:prstGeom prst="rect">
            <a:avLst/>
          </a:prstGeom>
        </p:spPr>
      </p:pic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FCCCA76E-9898-4375-8C75-EA48EF5C6DCC}"/>
              </a:ext>
            </a:extLst>
          </p:cNvPr>
          <p:cNvSpPr/>
          <p:nvPr/>
        </p:nvSpPr>
        <p:spPr>
          <a:xfrm rot="5400000">
            <a:off x="4027983" y="3547567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1D56B3B-A47D-45F6-BFA8-E7EEBB400C2A}"/>
              </a:ext>
            </a:extLst>
          </p:cNvPr>
          <p:cNvSpPr/>
          <p:nvPr/>
        </p:nvSpPr>
        <p:spPr>
          <a:xfrm>
            <a:off x="3041549" y="3820999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315E8F8A-4728-4AB2-B465-904E68210A01}"/>
              </a:ext>
            </a:extLst>
          </p:cNvPr>
          <p:cNvSpPr/>
          <p:nvPr/>
        </p:nvSpPr>
        <p:spPr>
          <a:xfrm>
            <a:off x="3176549" y="3519233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368A00DA-6F3B-4006-8D16-DE771CF187A9}"/>
              </a:ext>
            </a:extLst>
          </p:cNvPr>
          <p:cNvSpPr/>
          <p:nvPr/>
        </p:nvSpPr>
        <p:spPr>
          <a:xfrm rot="16200000">
            <a:off x="4198436" y="3565260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3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227C83E2-2273-4893-A332-F14B415B2A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49003" y="3122134"/>
            <a:ext cx="404429" cy="404429"/>
          </a:xfrm>
          <a:prstGeom prst="rect">
            <a:avLst/>
          </a:prstGeom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C7B1C2DD-DC2B-4A0E-8AB2-F7379DB97875}"/>
              </a:ext>
            </a:extLst>
          </p:cNvPr>
          <p:cNvSpPr/>
          <p:nvPr/>
        </p:nvSpPr>
        <p:spPr>
          <a:xfrm rot="5400000">
            <a:off x="1152811" y="3547567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84CC40AD-F913-4163-877A-243978D7A917}"/>
              </a:ext>
            </a:extLst>
          </p:cNvPr>
          <p:cNvSpPr/>
          <p:nvPr/>
        </p:nvSpPr>
        <p:spPr>
          <a:xfrm>
            <a:off x="102833" y="3820999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31E1ACB-CAF2-43BD-A52E-8B1C87FFBB5A}"/>
              </a:ext>
            </a:extLst>
          </p:cNvPr>
          <p:cNvSpPr/>
          <p:nvPr/>
        </p:nvSpPr>
        <p:spPr>
          <a:xfrm>
            <a:off x="301377" y="3519233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9B09E6EC-9C9A-4C6A-8964-2F1DA7EA5A7C}"/>
              </a:ext>
            </a:extLst>
          </p:cNvPr>
          <p:cNvSpPr/>
          <p:nvPr/>
        </p:nvSpPr>
        <p:spPr>
          <a:xfrm rot="16200000">
            <a:off x="1323264" y="3565260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4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E67B47C-1170-4021-B3D9-54E7BD234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73831" y="3122134"/>
            <a:ext cx="404429" cy="404429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50E635D-4BA1-9B29-F090-B00CBBAD93E5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Presentation templates from</a:t>
            </a:r>
            <a:r>
              <a:rPr lang="ru-RU" sz="1200" dirty="0"/>
              <a:t> </a:t>
            </a:r>
            <a:r>
              <a:rPr lang="en-US" sz="1200" dirty="0">
                <a:solidFill>
                  <a:schemeClr val="accent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864F-1F93-4D6F-B010-0F5F48B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0DCA4-A601-425C-BF27-01EA1633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Image by</a:t>
            </a:r>
            <a:r>
              <a:rPr lang="ru-RU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Image by</a:t>
            </a:r>
            <a:r>
              <a:rPr lang="ru-RU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Школа искусст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EFEB"/>
      </a:accent1>
      <a:accent2>
        <a:srgbClr val="FF887A"/>
      </a:accent2>
      <a:accent3>
        <a:srgbClr val="F9BF75"/>
      </a:accent3>
      <a:accent4>
        <a:srgbClr val="46779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571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Business school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School Presentation Template</dc:title>
  <dc:creator>User Obstinate</dc:creator>
  <cp:lastModifiedBy>User Obstinate</cp:lastModifiedBy>
  <cp:revision>14</cp:revision>
  <dcterms:created xsi:type="dcterms:W3CDTF">2021-08-17T12:08:22Z</dcterms:created>
  <dcterms:modified xsi:type="dcterms:W3CDTF">2023-08-08T10:20:42Z</dcterms:modified>
</cp:coreProperties>
</file>